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  <p:sldMasterId id="2147483648" r:id="rId2"/>
  </p:sldMasterIdLst>
  <p:notesMasterIdLst>
    <p:notesMasterId r:id="rId26"/>
  </p:notesMasterIdLst>
  <p:sldIdLst>
    <p:sldId id="318" r:id="rId3"/>
    <p:sldId id="577" r:id="rId4"/>
    <p:sldId id="361" r:id="rId5"/>
    <p:sldId id="578" r:id="rId6"/>
    <p:sldId id="579" r:id="rId7"/>
    <p:sldId id="584" r:id="rId8"/>
    <p:sldId id="580" r:id="rId9"/>
    <p:sldId id="581" r:id="rId10"/>
    <p:sldId id="582" r:id="rId11"/>
    <p:sldId id="583" r:id="rId12"/>
    <p:sldId id="585" r:id="rId13"/>
    <p:sldId id="587" r:id="rId14"/>
    <p:sldId id="586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377" r:id="rId24"/>
    <p:sldId id="362" r:id="rId25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318"/>
            <p14:sldId id="577"/>
            <p14:sldId id="361"/>
            <p14:sldId id="578"/>
            <p14:sldId id="579"/>
            <p14:sldId id="584"/>
            <p14:sldId id="580"/>
            <p14:sldId id="581"/>
            <p14:sldId id="582"/>
            <p14:sldId id="583"/>
            <p14:sldId id="585"/>
            <p14:sldId id="587"/>
            <p14:sldId id="586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377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2" pos="5438" userDrawn="1">
          <p15:clr>
            <a:srgbClr val="A4A3A4"/>
          </p15:clr>
        </p15:guide>
        <p15:guide id="3" orient="horz" pos="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FF"/>
    <a:srgbClr val="35485C"/>
    <a:srgbClr val="5C798C"/>
    <a:srgbClr val="31C2A7"/>
    <a:srgbClr val="EC1150"/>
    <a:srgbClr val="001A34"/>
    <a:srgbClr val="215E9C"/>
    <a:srgbClr val="6A89C3"/>
    <a:srgbClr val="AAC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EE086-BFBB-38EE-174C-0C30AAF529F1}" v="3" dt="2022-04-26T10:16:12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0" autoAdjust="0"/>
    <p:restoredTop sz="94830"/>
  </p:normalViewPr>
  <p:slideViewPr>
    <p:cSldViewPr snapToGrid="0" snapToObjects="1" showGuides="1">
      <p:cViewPr varScale="1">
        <p:scale>
          <a:sx n="80" d="100"/>
          <a:sy n="80" d="100"/>
        </p:scale>
        <p:origin x="240" y="352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CCEEE086-BFBB-38EE-174C-0C30AAF529F1}"/>
    <pc:docChg chg="addSld delSld modSld addMainMaster modSection">
      <pc:chgData name="Kochnev Kirill Romanovich" userId="S::kkochnev@ozon.ru::7ec233ba-5f4f-4279-8e83-e6b3ebb77aee" providerId="AD" clId="Web-{CCEEE086-BFBB-38EE-174C-0C30AAF529F1}" dt="2022-04-26T10:16:12.722" v="2"/>
      <pc:docMkLst>
        <pc:docMk/>
      </pc:docMkLst>
      <pc:sldChg chg="modSp">
        <pc:chgData name="Kochnev Kirill Romanovich" userId="S::kkochnev@ozon.ru::7ec233ba-5f4f-4279-8e83-e6b3ebb77aee" providerId="AD" clId="Web-{CCEEE086-BFBB-38EE-174C-0C30AAF529F1}" dt="2022-04-26T10:05:33.610" v="0" actId="14100"/>
        <pc:sldMkLst>
          <pc:docMk/>
          <pc:sldMk cId="3902781651" sldId="557"/>
        </pc:sldMkLst>
        <pc:spChg chg="mod">
          <ac:chgData name="Kochnev Kirill Romanovich" userId="S::kkochnev@ozon.ru::7ec233ba-5f4f-4279-8e83-e6b3ebb77aee" providerId="AD" clId="Web-{CCEEE086-BFBB-38EE-174C-0C30AAF529F1}" dt="2022-04-26T10:05:33.610" v="0" actId="14100"/>
          <ac:spMkLst>
            <pc:docMk/>
            <pc:sldMk cId="3902781651" sldId="557"/>
            <ac:spMk id="6" creationId="{521ACE2A-76FF-5B4C-9459-F7009AAD969C}"/>
          </ac:spMkLst>
        </pc:spChg>
      </pc:sldChg>
      <pc:sldChg chg="add del">
        <pc:chgData name="Kochnev Kirill Romanovich" userId="S::kkochnev@ozon.ru::7ec233ba-5f4f-4279-8e83-e6b3ebb77aee" providerId="AD" clId="Web-{CCEEE086-BFBB-38EE-174C-0C30AAF529F1}" dt="2022-04-26T10:16:12.722" v="2"/>
        <pc:sldMkLst>
          <pc:docMk/>
          <pc:sldMk cId="3137715099" sldId="565"/>
        </pc:sldMkLst>
      </pc:sldChg>
      <pc:sldMasterChg chg="add addSldLayout">
        <pc:chgData name="Kochnev Kirill Romanovich" userId="S::kkochnev@ozon.ru::7ec233ba-5f4f-4279-8e83-e6b3ebb77aee" providerId="AD" clId="Web-{CCEEE086-BFBB-38EE-174C-0C30AAF529F1}" dt="2022-04-26T10:12:04.980" v="1"/>
        <pc:sldMasterMkLst>
          <pc:docMk/>
          <pc:sldMasterMk cId="0" sldId="2147483648"/>
        </pc:sldMasterMkLst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8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19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DD7EA-6FE7-6344-83D3-057B925219C9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735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DFBB-33F8-AB4B-B680-0998BECC6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3950" y="1443727"/>
            <a:ext cx="3002026" cy="111503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7553325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7553324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56338" y="5454206"/>
            <a:ext cx="10001250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5959620F-FF1D-4B4A-A645-18C3FAB57B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4813030"/>
              </p:ext>
            </p:extLst>
          </p:nvPr>
        </p:nvGraphicFramePr>
        <p:xfrm>
          <a:off x="2628" y="2627"/>
          <a:ext cx="2031" cy="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7772400" imgH="10058400" progId="TCLayout.ActiveDocument.1">
                  <p:embed/>
                </p:oleObj>
              </mc:Choice>
              <mc:Fallback>
                <p:oleObj name="Слайд think-cell" r:id="rId3" imgW="7772400" imgH="10058400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5959620F-FF1D-4B4A-A645-18C3FAB57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8" y="2627"/>
                        <a:ext cx="2031" cy="2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966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">
          <p15:clr>
            <a:srgbClr val="FBAE40"/>
          </p15:clr>
        </p15:guide>
        <p15:guide id="2" pos="488">
          <p15:clr>
            <a:srgbClr val="FBAE40"/>
          </p15:clr>
        </p15:guide>
        <p15:guide id="3" orient="horz" pos="2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/>
            </a:lvl1pPr>
          </a:lstStyle>
          <a:p>
            <a:r>
              <a:t>Образец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синий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 indent="650202">
              <a:defRPr>
                <a:solidFill>
                  <a:srgbClr val="FFFFFF"/>
                </a:solidFill>
              </a:defRPr>
            </a:lvl2pPr>
            <a:lvl3pPr marL="0" indent="1300407">
              <a:buSzTx/>
              <a:buNone/>
              <a:defRPr>
                <a:solidFill>
                  <a:srgbClr val="FFFFFF"/>
                </a:solidFill>
              </a:defRPr>
            </a:lvl3pPr>
            <a:lvl4pPr marL="0" indent="1950610">
              <a:buSzTx/>
              <a:buNone/>
              <a:defRPr>
                <a:solidFill>
                  <a:srgbClr val="FFFFFF"/>
                </a:solidFill>
              </a:defRPr>
            </a:lvl4pPr>
            <a:lvl5pPr marL="0" indent="2600814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1" y="2303025"/>
            <a:ext cx="12585267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омерной разделитель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132827" y="2310178"/>
            <a:ext cx="10936105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78293" y="3607923"/>
            <a:ext cx="1285994" cy="2242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202" b="1">
                <a:solidFill>
                  <a:srgbClr val="FFFFFF"/>
                </a:solidFill>
              </a:defRPr>
            </a:lvl1pPr>
            <a:lvl2pPr>
              <a:defRPr sz="18202" b="1">
                <a:solidFill>
                  <a:srgbClr val="FFFFFF"/>
                </a:solidFill>
              </a:defRPr>
            </a:lvl2pPr>
            <a:lvl3pPr marL="4095410" indent="-4095410">
              <a:defRPr sz="18202" b="1">
                <a:solidFill>
                  <a:srgbClr val="FFFFFF"/>
                </a:solidFill>
              </a:defRPr>
            </a:lvl3pPr>
            <a:lvl4pPr marL="4131413" indent="-4095410">
              <a:defRPr sz="18202" b="1">
                <a:solidFill>
                  <a:srgbClr val="FFFFFF"/>
                </a:solidFill>
              </a:defRPr>
            </a:lvl4pPr>
            <a:lvl5pPr marL="3270327" indent="-2730273">
              <a:defRPr sz="18202" b="1">
                <a:solidFill>
                  <a:srgbClr val="FFFFFF"/>
                </a:solidFill>
              </a:defRPr>
            </a:lvl5pPr>
          </a:lstStyle>
          <a:p>
            <a:r>
              <a:t>0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5108046"/>
          </a:xfrm>
          <a:prstGeom prst="rect">
            <a:avLst/>
          </a:prstGeom>
        </p:spPr>
        <p:txBody>
          <a:bodyPr anchor="ctr"/>
          <a:lstStyle>
            <a:lvl1pPr>
              <a:defRPr sz="6601" b="0">
                <a:solidFill>
                  <a:srgbClr val="005B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7609622"/>
            <a:ext cx="12551339" cy="888425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081186" y="2301323"/>
            <a:ext cx="1258209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081186" y="2301323"/>
            <a:ext cx="7382552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Текст 4"/>
          <p:cNvSpPr>
            <a:spLocks noGrp="1"/>
          </p:cNvSpPr>
          <p:nvPr>
            <p:ph type="body" sz="quarter" idx="21"/>
          </p:nvPr>
        </p:nvSpPr>
        <p:spPr>
          <a:xfrm>
            <a:off x="1081188" y="2301322"/>
            <a:ext cx="481532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Прямоугольник 13"/>
          <p:cNvSpPr/>
          <p:nvPr/>
        </p:nvSpPr>
        <p:spPr>
          <a:xfrm>
            <a:off x="-1" y="-1"/>
            <a:ext cx="625691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5332"/>
            <a:ext cx="4815330" cy="11363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59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Текст 15"/>
          <p:cNvSpPr>
            <a:spLocks noGrp="1"/>
          </p:cNvSpPr>
          <p:nvPr>
            <p:ph type="body" sz="quarter" idx="21"/>
          </p:nvPr>
        </p:nvSpPr>
        <p:spPr>
          <a:xfrm>
            <a:off x="1081186" y="2301322"/>
            <a:ext cx="4815330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Текст 17"/>
          <p:cNvSpPr>
            <a:spLocks noGrp="1"/>
          </p:cNvSpPr>
          <p:nvPr>
            <p:ph type="body" sz="quarter" idx="22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8"/>
          <p:cNvSpPr/>
          <p:nvPr/>
        </p:nvSpPr>
        <p:spPr>
          <a:xfrm>
            <a:off x="5896514" y="-1"/>
            <a:ext cx="1144216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3878617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 marL="315032" indent="-315032">
              <a:defRPr sz="1400">
                <a:solidFill>
                  <a:srgbClr val="FFFFFF"/>
                </a:solidFill>
              </a:defRPr>
            </a:lvl3pPr>
            <a:lvl4pPr marL="351035" indent="-315032">
              <a:defRPr sz="1400">
                <a:solidFill>
                  <a:srgbClr val="FFFFFF"/>
                </a:solidFill>
              </a:defRPr>
            </a:lvl4pPr>
            <a:lvl5pPr marL="750074" indent="-210020">
              <a:defRPr sz="14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Текст 9"/>
          <p:cNvSpPr>
            <a:spLocks noGrp="1"/>
          </p:cNvSpPr>
          <p:nvPr>
            <p:ph type="body" sz="quarter" idx="21"/>
          </p:nvPr>
        </p:nvSpPr>
        <p:spPr>
          <a:xfrm>
            <a:off x="1081187" y="2301322"/>
            <a:ext cx="387861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5"/>
          <p:cNvSpPr/>
          <p:nvPr/>
        </p:nvSpPr>
        <p:spPr>
          <a:xfrm>
            <a:off x="11440775" y="-1"/>
            <a:ext cx="5896516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10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8" y="575332"/>
            <a:ext cx="10000579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378873" y="2301322"/>
            <a:ext cx="3880206" cy="6196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Текст 7"/>
          <p:cNvSpPr>
            <a:spLocks noGrp="1"/>
          </p:cNvSpPr>
          <p:nvPr>
            <p:ph type="body" sz="quarter" idx="21"/>
          </p:nvPr>
        </p:nvSpPr>
        <p:spPr>
          <a:xfrm>
            <a:off x="36642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Рисунок 15"/>
          <p:cNvSpPr>
            <a:spLocks noGrp="1"/>
          </p:cNvSpPr>
          <p:nvPr>
            <p:ph type="pic" sz="quarter" idx="22"/>
          </p:nvPr>
        </p:nvSpPr>
        <p:spPr>
          <a:xfrm>
            <a:off x="1081186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3664285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3" name="Текст 7"/>
          <p:cNvSpPr>
            <a:spLocks noGrp="1"/>
          </p:cNvSpPr>
          <p:nvPr>
            <p:ph type="body" sz="quarter" idx="24"/>
          </p:nvPr>
        </p:nvSpPr>
        <p:spPr>
          <a:xfrm>
            <a:off x="6266478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6266476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5" name="Текст 7"/>
          <p:cNvSpPr>
            <a:spLocks noGrp="1"/>
          </p:cNvSpPr>
          <p:nvPr>
            <p:ph type="body" sz="quarter" idx="26"/>
          </p:nvPr>
        </p:nvSpPr>
        <p:spPr>
          <a:xfrm>
            <a:off x="8868484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8868484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" name="Текст 7"/>
          <p:cNvSpPr>
            <a:spLocks noGrp="1"/>
          </p:cNvSpPr>
          <p:nvPr>
            <p:ph type="body" sz="quarter" idx="28"/>
          </p:nvPr>
        </p:nvSpPr>
        <p:spPr>
          <a:xfrm>
            <a:off x="11449995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Рисунок 15"/>
          <p:cNvSpPr>
            <a:spLocks noGrp="1"/>
          </p:cNvSpPr>
          <p:nvPr>
            <p:ph type="pic" sz="quarter" idx="29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Текст 7"/>
          <p:cNvSpPr>
            <a:spLocks noGrp="1"/>
          </p:cNvSpPr>
          <p:nvPr>
            <p:ph type="body" sz="quarter" idx="30"/>
          </p:nvPr>
        </p:nvSpPr>
        <p:spPr>
          <a:xfrm>
            <a:off x="140457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0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40457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3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Текст 7"/>
          <p:cNvSpPr>
            <a:spLocks noGrp="1"/>
          </p:cNvSpPr>
          <p:nvPr>
            <p:ph type="body" sz="quarter" idx="22"/>
          </p:nvPr>
        </p:nvSpPr>
        <p:spPr>
          <a:xfrm>
            <a:off x="588857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588857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Текст 7"/>
          <p:cNvSpPr>
            <a:spLocks noGrp="1"/>
          </p:cNvSpPr>
          <p:nvPr>
            <p:ph type="body" sz="quarter" idx="24"/>
          </p:nvPr>
        </p:nvSpPr>
        <p:spPr>
          <a:xfrm>
            <a:off x="93170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931709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5" name="Текст 7"/>
          <p:cNvSpPr>
            <a:spLocks noGrp="1"/>
          </p:cNvSpPr>
          <p:nvPr>
            <p:ph type="body" sz="quarter" idx="26"/>
          </p:nvPr>
        </p:nvSpPr>
        <p:spPr>
          <a:xfrm>
            <a:off x="12737680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2737680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2" y="5043110"/>
            <a:ext cx="2581512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2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7" name="Текст 7"/>
          <p:cNvSpPr>
            <a:spLocks noGrp="1"/>
          </p:cNvSpPr>
          <p:nvPr>
            <p:ph type="body" sz="quarter" idx="22"/>
          </p:nvPr>
        </p:nvSpPr>
        <p:spPr>
          <a:xfrm>
            <a:off x="6914142" y="5043110"/>
            <a:ext cx="2630781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91414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9" name="Текст 7"/>
          <p:cNvSpPr>
            <a:spLocks noGrp="1"/>
          </p:cNvSpPr>
          <p:nvPr>
            <p:ph type="body" sz="quarter" idx="24"/>
          </p:nvPr>
        </p:nvSpPr>
        <p:spPr>
          <a:xfrm>
            <a:off x="11449995" y="5043110"/>
            <a:ext cx="257685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0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3492996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0" name="Текст 7"/>
          <p:cNvSpPr>
            <a:spLocks noGrp="1"/>
          </p:cNvSpPr>
          <p:nvPr>
            <p:ph type="body" sz="quarter" idx="21"/>
          </p:nvPr>
        </p:nvSpPr>
        <p:spPr>
          <a:xfrm>
            <a:off x="6901846" y="5043110"/>
            <a:ext cx="3492997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1" name="Текст 7"/>
          <p:cNvSpPr>
            <a:spLocks noGrp="1"/>
          </p:cNvSpPr>
          <p:nvPr>
            <p:ph type="body" sz="quarter" idx="22"/>
          </p:nvPr>
        </p:nvSpPr>
        <p:spPr>
          <a:xfrm>
            <a:off x="11456167" y="5043110"/>
            <a:ext cx="3478989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Текст 7"/>
          <p:cNvSpPr>
            <a:spLocks noGrp="1"/>
          </p:cNvSpPr>
          <p:nvPr>
            <p:ph type="body" sz="quarter" idx="23" hasCustomPrompt="1"/>
          </p:nvPr>
        </p:nvSpPr>
        <p:spPr>
          <a:xfrm>
            <a:off x="2361531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4" name="Текст 7"/>
          <p:cNvSpPr>
            <a:spLocks noGrp="1"/>
          </p:cNvSpPr>
          <p:nvPr>
            <p:ph type="body" sz="quarter" idx="24" hasCustomPrompt="1"/>
          </p:nvPr>
        </p:nvSpPr>
        <p:spPr>
          <a:xfrm>
            <a:off x="6901846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5" name="Текст 7"/>
          <p:cNvSpPr>
            <a:spLocks noGrp="1"/>
          </p:cNvSpPr>
          <p:nvPr>
            <p:ph type="body" sz="quarter" idx="25" hasCustomPrompt="1"/>
          </p:nvPr>
        </p:nvSpPr>
        <p:spPr>
          <a:xfrm>
            <a:off x="11442162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80796" y="5578482"/>
            <a:ext cx="7418717" cy="25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  <a:lvl2pPr>
              <a:defRPr sz="4200"/>
            </a:lvl2pPr>
            <a:lvl3pPr marL="945093" indent="-945093">
              <a:defRPr sz="4200"/>
            </a:lvl3pPr>
            <a:lvl4pPr marL="981098" indent="-945093">
              <a:defRPr sz="4200"/>
            </a:lvl4pPr>
            <a:lvl5pPr marL="1170116" indent="-630063"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0796" y="2594956"/>
            <a:ext cx="7418717" cy="2968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202" b="1">
                <a:solidFill>
                  <a:srgbClr val="005BFF"/>
                </a:solidFill>
              </a:defRPr>
            </a:lvl1pPr>
          </a:lstStyle>
          <a:p>
            <a:r>
              <a:t>000</a:t>
            </a:r>
          </a:p>
        </p:txBody>
      </p:sp>
      <p:sp>
        <p:nvSpPr>
          <p:cNvPr id="1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2301323"/>
            <a:ext cx="481533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7050860"/>
            <a:ext cx="1258209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2301323"/>
            <a:ext cx="7382552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Текст 9"/>
          <p:cNvSpPr>
            <a:spLocks noGrp="1"/>
          </p:cNvSpPr>
          <p:nvPr>
            <p:ph type="body" sz="quarter" idx="21"/>
          </p:nvPr>
        </p:nvSpPr>
        <p:spPr>
          <a:xfrm>
            <a:off x="8874939" y="2301323"/>
            <a:ext cx="7382551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7050860"/>
            <a:ext cx="481533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9" name="Текст 9"/>
          <p:cNvSpPr>
            <a:spLocks noGrp="1"/>
          </p:cNvSpPr>
          <p:nvPr>
            <p:ph type="body" sz="quarter" idx="21"/>
          </p:nvPr>
        </p:nvSpPr>
        <p:spPr>
          <a:xfrm>
            <a:off x="6266436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Текст 9"/>
          <p:cNvSpPr>
            <a:spLocks noGrp="1"/>
          </p:cNvSpPr>
          <p:nvPr>
            <p:ph type="body" sz="quarter" idx="22"/>
          </p:nvPr>
        </p:nvSpPr>
        <p:spPr>
          <a:xfrm>
            <a:off x="11443748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1" name="Рисунок 3"/>
          <p:cNvSpPr>
            <a:spLocks noGrp="1"/>
          </p:cNvSpPr>
          <p:nvPr>
            <p:ph type="pic" sz="quarter" idx="23"/>
          </p:nvPr>
        </p:nvSpPr>
        <p:spPr>
          <a:xfrm>
            <a:off x="1081187" y="2301322"/>
            <a:ext cx="4815330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2" name="Рисунок 3"/>
          <p:cNvSpPr>
            <a:spLocks noGrp="1"/>
          </p:cNvSpPr>
          <p:nvPr>
            <p:ph type="pic" sz="quarter" idx="24"/>
          </p:nvPr>
        </p:nvSpPr>
        <p:spPr>
          <a:xfrm>
            <a:off x="6256910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3" name="Рисунок 3"/>
          <p:cNvSpPr>
            <a:spLocks noGrp="1"/>
          </p:cNvSpPr>
          <p:nvPr>
            <p:ph type="pic" sz="quarter" idx="25"/>
          </p:nvPr>
        </p:nvSpPr>
        <p:spPr>
          <a:xfrm>
            <a:off x="11442161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44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1" y="1666289"/>
            <a:ext cx="3657280" cy="72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Рисунок 8"/>
          <p:cNvSpPr>
            <a:spLocks noGrp="1"/>
          </p:cNvSpPr>
          <p:nvPr>
            <p:ph type="pic" sz="quarter" idx="21"/>
          </p:nvPr>
        </p:nvSpPr>
        <p:spPr>
          <a:xfrm>
            <a:off x="1313522" y="2128710"/>
            <a:ext cx="2929658" cy="63614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55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54" y="193129"/>
            <a:ext cx="5551809" cy="1106072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Рисунок 8"/>
          <p:cNvSpPr>
            <a:spLocks noGrp="1"/>
          </p:cNvSpPr>
          <p:nvPr>
            <p:ph type="pic" sz="half" idx="21"/>
          </p:nvPr>
        </p:nvSpPr>
        <p:spPr>
          <a:xfrm>
            <a:off x="1938824" y="890966"/>
            <a:ext cx="4447269" cy="965679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66" name="Рисунок 9" descr="Рисунок 9"/>
          <p:cNvPicPr>
            <a:picLocks noChangeAspect="1"/>
          </p:cNvPicPr>
          <p:nvPr/>
        </p:nvPicPr>
        <p:blipFill>
          <a:blip r:embed="rId2"/>
          <a:srcRect l="1455" t="1556" r="1581" b="789"/>
          <a:stretch>
            <a:fillRect/>
          </a:stretch>
        </p:blipFill>
        <p:spPr>
          <a:xfrm>
            <a:off x="703333" y="1583643"/>
            <a:ext cx="3869883" cy="74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Рисунок 8"/>
          <p:cNvSpPr>
            <a:spLocks noGrp="1"/>
          </p:cNvSpPr>
          <p:nvPr>
            <p:ph type="pic" sz="quarter" idx="21"/>
          </p:nvPr>
        </p:nvSpPr>
        <p:spPr>
          <a:xfrm>
            <a:off x="1123426" y="2052276"/>
            <a:ext cx="3024565" cy="6441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7" name="Рисунок 11" descr="Рисунок 11"/>
          <p:cNvPicPr>
            <a:picLocks noChangeAspect="1"/>
          </p:cNvPicPr>
          <p:nvPr/>
        </p:nvPicPr>
        <p:blipFill>
          <a:blip r:embed="rId2"/>
          <a:srcRect l="1456" t="1556" r="1582" b="790"/>
          <a:stretch>
            <a:fillRect/>
          </a:stretch>
        </p:blipFill>
        <p:spPr>
          <a:xfrm>
            <a:off x="1081185" y="132096"/>
            <a:ext cx="5887811" cy="112679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Рисунок 8"/>
          <p:cNvSpPr>
            <a:spLocks noGrp="1"/>
          </p:cNvSpPr>
          <p:nvPr>
            <p:ph type="pic" sz="half" idx="21"/>
          </p:nvPr>
        </p:nvSpPr>
        <p:spPr>
          <a:xfrm>
            <a:off x="1724237" y="838816"/>
            <a:ext cx="4601707" cy="98003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42161" y="2301323"/>
            <a:ext cx="481691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88" name="Объект 7" descr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7" y="2145935"/>
            <a:ext cx="10833976" cy="650425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Рисунок 8"/>
          <p:cNvSpPr>
            <a:spLocks noGrp="1"/>
          </p:cNvSpPr>
          <p:nvPr>
            <p:ph type="pic" sz="half" idx="21"/>
          </p:nvPr>
        </p:nvSpPr>
        <p:spPr>
          <a:xfrm>
            <a:off x="1865062" y="2654668"/>
            <a:ext cx="8252486" cy="51743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лайд с контактами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2412222" y="2922655"/>
            <a:ext cx="12514235" cy="2918745"/>
          </a:xfrm>
          <a:prstGeom prst="rect">
            <a:avLst/>
          </a:prstGeom>
        </p:spPr>
        <p:txBody>
          <a:bodyPr anchor="b"/>
          <a:lstStyle>
            <a:lvl1pPr>
              <a:defRPr sz="6601" b="0">
                <a:solidFill>
                  <a:srgbClr val="FFFFFF"/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pic>
        <p:nvPicPr>
          <p:cNvPr id="312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12223" y="6409355"/>
            <a:ext cx="12514235" cy="906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727899" indent="-187845">
              <a:defRPr>
                <a:solidFill>
                  <a:srgbClr val="FFFFFF"/>
                </a:solidFill>
              </a:defRPr>
            </a:lvl5pPr>
          </a:lstStyle>
          <a:p>
            <a:r>
              <a:t>Имя и фамилия спикера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Рисунок 14"/>
          <p:cNvSpPr>
            <a:spLocks noGrp="1"/>
          </p:cNvSpPr>
          <p:nvPr>
            <p:ph type="pic" sz="quarter" idx="21"/>
          </p:nvPr>
        </p:nvSpPr>
        <p:spPr>
          <a:xfrm>
            <a:off x="2412221" y="7384398"/>
            <a:ext cx="606587" cy="4642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5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3340665" y="7325930"/>
            <a:ext cx="11585792" cy="1208471"/>
          </a:xfrm>
          <a:prstGeom prst="rect">
            <a:avLst/>
          </a:prstGeom>
        </p:spPr>
        <p:txBody>
          <a:bodyPr>
            <a:normAutofit/>
          </a:bodyPr>
          <a:lstStyle>
            <a:lvl1pPr defTabSz="1828529">
              <a:spcBef>
                <a:spcPts val="1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Почта@ozon.ru</a:t>
            </a:r>
          </a:p>
        </p:txBody>
      </p: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4" name="Рисунок 15"/>
          <p:cNvSpPr>
            <a:spLocks noGrp="1"/>
          </p:cNvSpPr>
          <p:nvPr>
            <p:ph type="pic" sz="quarter" idx="21"/>
          </p:nvPr>
        </p:nvSpPr>
        <p:spPr>
          <a:xfrm>
            <a:off x="1081186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5" name="Рисунок 15"/>
          <p:cNvSpPr>
            <a:spLocks noGrp="1"/>
          </p:cNvSpPr>
          <p:nvPr>
            <p:ph type="pic" sz="quarter" idx="22"/>
          </p:nvPr>
        </p:nvSpPr>
        <p:spPr>
          <a:xfrm>
            <a:off x="3664285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266476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7" name="Рисунок 15"/>
          <p:cNvSpPr>
            <a:spLocks noGrp="1"/>
          </p:cNvSpPr>
          <p:nvPr>
            <p:ph type="pic" sz="quarter" idx="24"/>
          </p:nvPr>
        </p:nvSpPr>
        <p:spPr>
          <a:xfrm>
            <a:off x="8868484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8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9" name="Рисунок 15"/>
          <p:cNvSpPr>
            <a:spLocks noGrp="1"/>
          </p:cNvSpPr>
          <p:nvPr>
            <p:ph type="pic" sz="quarter" idx="26"/>
          </p:nvPr>
        </p:nvSpPr>
        <p:spPr>
          <a:xfrm>
            <a:off x="140457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1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081186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" name="Рисунок 15"/>
          <p:cNvSpPr>
            <a:spLocks noGrp="1"/>
          </p:cNvSpPr>
          <p:nvPr>
            <p:ph type="pic" sz="quarter" idx="28"/>
          </p:nvPr>
        </p:nvSpPr>
        <p:spPr>
          <a:xfrm>
            <a:off x="3664285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3" name="Рисунок 15"/>
          <p:cNvSpPr>
            <a:spLocks noGrp="1"/>
          </p:cNvSpPr>
          <p:nvPr>
            <p:ph type="pic" sz="quarter" idx="29"/>
          </p:nvPr>
        </p:nvSpPr>
        <p:spPr>
          <a:xfrm>
            <a:off x="6266476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Рисунок 15"/>
          <p:cNvSpPr>
            <a:spLocks noGrp="1"/>
          </p:cNvSpPr>
          <p:nvPr>
            <p:ph type="pic" sz="quarter" idx="30"/>
          </p:nvPr>
        </p:nvSpPr>
        <p:spPr>
          <a:xfrm>
            <a:off x="8868484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14499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Рисунок 15"/>
          <p:cNvSpPr>
            <a:spLocks noGrp="1"/>
          </p:cNvSpPr>
          <p:nvPr>
            <p:ph type="pic" sz="quarter" idx="32"/>
          </p:nvPr>
        </p:nvSpPr>
        <p:spPr>
          <a:xfrm>
            <a:off x="140457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Рисунок 15"/>
          <p:cNvSpPr>
            <a:spLocks noGrp="1"/>
          </p:cNvSpPr>
          <p:nvPr>
            <p:ph type="pic" sz="quarter" idx="33"/>
          </p:nvPr>
        </p:nvSpPr>
        <p:spPr>
          <a:xfrm>
            <a:off x="1081186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8" name="Рисунок 15"/>
          <p:cNvSpPr>
            <a:spLocks noGrp="1"/>
          </p:cNvSpPr>
          <p:nvPr>
            <p:ph type="pic" sz="quarter" idx="34"/>
          </p:nvPr>
        </p:nvSpPr>
        <p:spPr>
          <a:xfrm>
            <a:off x="3664285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9" name="Рисунок 15"/>
          <p:cNvSpPr>
            <a:spLocks noGrp="1"/>
          </p:cNvSpPr>
          <p:nvPr>
            <p:ph type="pic" sz="quarter" idx="35"/>
          </p:nvPr>
        </p:nvSpPr>
        <p:spPr>
          <a:xfrm>
            <a:off x="6266476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0" name="Рисунок 15"/>
          <p:cNvSpPr>
            <a:spLocks noGrp="1"/>
          </p:cNvSpPr>
          <p:nvPr>
            <p:ph type="pic" sz="quarter" idx="36"/>
          </p:nvPr>
        </p:nvSpPr>
        <p:spPr>
          <a:xfrm>
            <a:off x="8868484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1" name="Рисунок 15"/>
          <p:cNvSpPr>
            <a:spLocks noGrp="1"/>
          </p:cNvSpPr>
          <p:nvPr>
            <p:ph type="pic" sz="quarter" idx="37"/>
          </p:nvPr>
        </p:nvSpPr>
        <p:spPr>
          <a:xfrm>
            <a:off x="114499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2" name="Рисунок 15"/>
          <p:cNvSpPr>
            <a:spLocks noGrp="1"/>
          </p:cNvSpPr>
          <p:nvPr>
            <p:ph type="pic" sz="quarter" idx="38"/>
          </p:nvPr>
        </p:nvSpPr>
        <p:spPr>
          <a:xfrm>
            <a:off x="140457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3" name="Рисунок 15"/>
          <p:cNvSpPr>
            <a:spLocks noGrp="1"/>
          </p:cNvSpPr>
          <p:nvPr>
            <p:ph type="pic" sz="quarter" idx="39"/>
          </p:nvPr>
        </p:nvSpPr>
        <p:spPr>
          <a:xfrm>
            <a:off x="1081186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Рисунок 15"/>
          <p:cNvSpPr>
            <a:spLocks noGrp="1"/>
          </p:cNvSpPr>
          <p:nvPr>
            <p:ph type="pic" sz="quarter" idx="40"/>
          </p:nvPr>
        </p:nvSpPr>
        <p:spPr>
          <a:xfrm>
            <a:off x="3664285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Рисунок 15"/>
          <p:cNvSpPr>
            <a:spLocks noGrp="1"/>
          </p:cNvSpPr>
          <p:nvPr>
            <p:ph type="pic" sz="quarter" idx="41"/>
          </p:nvPr>
        </p:nvSpPr>
        <p:spPr>
          <a:xfrm>
            <a:off x="6266476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6" name="Рисунок 15"/>
          <p:cNvSpPr>
            <a:spLocks noGrp="1"/>
          </p:cNvSpPr>
          <p:nvPr>
            <p:ph type="pic" sz="quarter" idx="42"/>
          </p:nvPr>
        </p:nvSpPr>
        <p:spPr>
          <a:xfrm>
            <a:off x="8868484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7" name="Рисунок 15"/>
          <p:cNvSpPr>
            <a:spLocks noGrp="1"/>
          </p:cNvSpPr>
          <p:nvPr>
            <p:ph type="pic" sz="quarter" idx="43"/>
          </p:nvPr>
        </p:nvSpPr>
        <p:spPr>
          <a:xfrm>
            <a:off x="114499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Рисунок 15"/>
          <p:cNvSpPr>
            <a:spLocks noGrp="1"/>
          </p:cNvSpPr>
          <p:nvPr>
            <p:ph type="pic" sz="quarter" idx="44"/>
          </p:nvPr>
        </p:nvSpPr>
        <p:spPr>
          <a:xfrm>
            <a:off x="140457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25" r:id="rId2"/>
    <p:sldLayoutId id="2147483937" r:id="rId3"/>
    <p:sldLayoutId id="2147483926" r:id="rId4"/>
    <p:sldLayoutId id="2147483939" r:id="rId5"/>
    <p:sldLayoutId id="2147483924" r:id="rId6"/>
    <p:sldLayoutId id="2147483938" r:id="rId7"/>
    <p:sldLayoutId id="2147483947" r:id="rId8"/>
    <p:sldLayoutId id="2147483950" r:id="rId9"/>
    <p:sldLayoutId id="2147483955" r:id="rId10"/>
    <p:sldLayoutId id="2147483943" r:id="rId11"/>
    <p:sldLayoutId id="2147483952" r:id="rId12"/>
    <p:sldLayoutId id="2147483944" r:id="rId13"/>
    <p:sldLayoutId id="2147483941" r:id="rId14"/>
    <p:sldLayoutId id="2147483954" r:id="rId15"/>
    <p:sldLayoutId id="2147483946" r:id="rId16"/>
    <p:sldLayoutId id="2147483953" r:id="rId17"/>
    <p:sldLayoutId id="2147483945" r:id="rId18"/>
    <p:sldLayoutId id="2147483942" r:id="rId19"/>
    <p:sldLayoutId id="2147483934" r:id="rId20"/>
    <p:sldLayoutId id="2147483956" r:id="rId21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15177890" cy="113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047107" y="9100486"/>
            <a:ext cx="218008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4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66855" y="2275469"/>
            <a:ext cx="15603379" cy="747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540053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576058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00090" marR="0" indent="-360036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720071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756075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020101" marR="0" indent="-480047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50202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30040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5061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60081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25101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90122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55142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5201626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F9948DF-0E44-F7CA-9315-88DACC79B14B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7064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SQL</a:t>
            </a:r>
            <a:endParaRPr lang="ru-RU" sz="17064" b="1" spc="427" dirty="0">
              <a:solidFill>
                <a:schemeClr val="bg1"/>
              </a:solidFill>
              <a:latin typeface="Montserrat ExtraBold" pitchFamily="2" charset="77"/>
              <a:ea typeface="Noto Sans Miao" panose="020B0502040504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5333DE-70B9-2EDE-03F2-85D43CC0DCAB}"/>
              </a:ext>
            </a:extLst>
          </p:cNvPr>
          <p:cNvSpPr txBox="1">
            <a:spLocks/>
          </p:cNvSpPr>
          <p:nvPr/>
        </p:nvSpPr>
        <p:spPr>
          <a:xfrm>
            <a:off x="7346598" y="5720511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dirty="0">
                <a:solidFill>
                  <a:schemeClr val="bg1"/>
                </a:solidFill>
                <a:latin typeface="Montserrat Light" pitchFamily="2" charset="77"/>
              </a:rPr>
              <a:t>введение</a:t>
            </a:r>
            <a:endParaRPr lang="en-RU" sz="6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6D357F-CEE2-1F69-0012-E3EEA5CC1382}"/>
              </a:ext>
            </a:extLst>
          </p:cNvPr>
          <p:cNvSpPr txBox="1">
            <a:spLocks/>
          </p:cNvSpPr>
          <p:nvPr/>
        </p:nvSpPr>
        <p:spPr>
          <a:xfrm>
            <a:off x="588306" y="8594380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Екатерина Пан</a:t>
            </a: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050540B-AE30-B8E0-077E-B37376B575C0}"/>
              </a:ext>
            </a:extLst>
          </p:cNvPr>
          <p:cNvSpPr txBox="1">
            <a:spLocks/>
          </p:cNvSpPr>
          <p:nvPr/>
        </p:nvSpPr>
        <p:spPr>
          <a:xfrm>
            <a:off x="588306" y="8919712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Руководитель отдела клиентской аналитики, </a:t>
            </a:r>
            <a:r>
              <a:rPr lang="ru-RU" sz="1991" dirty="0" err="1">
                <a:solidFill>
                  <a:schemeClr val="bg1"/>
                </a:solidFill>
                <a:latin typeface="Montserrat Light" pitchFamily="2" charset="77"/>
              </a:rPr>
              <a:t>СберМаркет</a:t>
            </a:r>
            <a:endParaRPr lang="ru-RU" sz="199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224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ORDER BY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выполняет сортировку выходных значений. можно применять как к числовым столбцам, так и к строковым. В последнем случае, сортировка будет происходить по алфавиту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order by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profit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desc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Параметр </a:t>
            </a:r>
            <a:r>
              <a:rPr lang="en-GB" sz="1600" b="1" dirty="0">
                <a:solidFill>
                  <a:schemeClr val="bg1"/>
                </a:solidFill>
                <a:latin typeface="Montserrat Light" pitchFamily="2" charset="77"/>
              </a:rPr>
              <a:t>ASC</a:t>
            </a:r>
            <a:r>
              <a:rPr lang="en-GB" sz="1600" dirty="0">
                <a:solidFill>
                  <a:schemeClr val="bg1"/>
                </a:solidFill>
                <a:latin typeface="Montserrat Light" pitchFamily="2" charset="77"/>
              </a:rPr>
              <a:t> (</a:t>
            </a: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по умолчанию) устанавливает порядок сортирования во возрастанию, от меньших значений к большим.</a:t>
            </a:r>
          </a:p>
          <a:p>
            <a:pPr marL="0" indent="0">
              <a:buNone/>
            </a:pP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Параметр </a:t>
            </a:r>
            <a:r>
              <a:rPr lang="en-GB" sz="1600" b="1" dirty="0">
                <a:solidFill>
                  <a:schemeClr val="bg1"/>
                </a:solidFill>
                <a:latin typeface="Montserrat Light" pitchFamily="2" charset="77"/>
              </a:rPr>
              <a:t>DECS</a:t>
            </a:r>
            <a:r>
              <a:rPr lang="en-GB" sz="1600" dirty="0">
                <a:solidFill>
                  <a:schemeClr val="bg1"/>
                </a:solidFill>
                <a:latin typeface="Montserrat Light" pitchFamily="2" charset="77"/>
              </a:rPr>
              <a:t> </a:t>
            </a: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устанавливает порядок </a:t>
            </a:r>
            <a:b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</a:b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сортирования по убыванию, от больших значений к </a:t>
            </a:r>
            <a:br>
              <a:rPr lang="en-GB" sz="1600" dirty="0">
                <a:solidFill>
                  <a:schemeClr val="bg1"/>
                </a:solidFill>
                <a:latin typeface="Montserrat Light" pitchFamily="2" charset="77"/>
              </a:rPr>
            </a:br>
            <a:r>
              <a:rPr lang="ru-RU" sz="1600" dirty="0">
                <a:solidFill>
                  <a:schemeClr val="bg1"/>
                </a:solidFill>
                <a:latin typeface="Montserrat Light" pitchFamily="2" charset="77"/>
              </a:rPr>
              <a:t>меньшим.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A0177-2A5F-DB4F-560C-D833F1A7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872" y="1793119"/>
            <a:ext cx="8654126" cy="5441870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68B1A-B44E-056B-8E15-83D5567F14D2}"/>
              </a:ext>
            </a:extLst>
          </p:cNvPr>
          <p:cNvSpPr txBox="1"/>
          <p:nvPr/>
        </p:nvSpPr>
        <p:spPr>
          <a:xfrm>
            <a:off x="4186988" y="5408656"/>
            <a:ext cx="1706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600" dirty="0">
                <a:effectLst/>
                <a:latin typeface=".Apple Color Emoji UI"/>
              </a:rPr>
              <a:t>🤬</a:t>
            </a:r>
          </a:p>
        </p:txBody>
      </p:sp>
    </p:spTree>
    <p:extLst>
      <p:ext uri="{BB962C8B-B14F-4D97-AF65-F5344CB8AC3E}">
        <p14:creationId xmlns:p14="http://schemas.microsoft.com/office/powerpoint/2010/main" val="2746911590"/>
      </p:ext>
    </p:extLst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131039" y="1897653"/>
            <a:ext cx="7809361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АГРЕГАТНЫЕ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910873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COUNT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значений поля без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NULL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, можно сочетать с </a:t>
            </a:r>
            <a: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  <a:t>distinct</a:t>
            </a:r>
            <a:endParaRPr lang="ru-RU" sz="1706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483688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4370051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SUM</a:t>
            </a: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Сумма элементов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8138942" y="4525295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7685164" y="5671389"/>
            <a:ext cx="3030016" cy="3201393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AVG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Среднее значение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1836552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11409868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MIN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Минимум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9194337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функции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246334" y="452529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4827979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MAX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Максимум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10251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MIN/MAX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Минимальное/Максимальное значение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max(profit)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FA87-B5D2-5FDC-982B-E0E6364E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38" y="1798873"/>
            <a:ext cx="8651766" cy="5436116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985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GROUP BY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Группирует данные по полю, при этом каждый столбец из </a:t>
            </a: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SELECT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должен быть использован или в группировке, или в агрегатной функции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city,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customer_profit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group by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city,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D4825-23DB-C850-2439-C309B044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93" y="1780501"/>
            <a:ext cx="8608353" cy="5422404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7183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HAVING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Аналог </a:t>
            </a: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WHERE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, но выполняется после функции группировки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city,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customer_profit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group by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city,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having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customer_profit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&gt; 0 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Или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city,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customer_profit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group by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city,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having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sum(profit) &gt; 0 </a:t>
            </a:r>
          </a:p>
          <a:p>
            <a:pPr marL="0" indent="0">
              <a:buNone/>
            </a:pPr>
            <a:endParaRPr lang="en-US" sz="1600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3DD14-7F41-25C8-B6C0-59AD379BD611}"/>
              </a:ext>
            </a:extLst>
          </p:cNvPr>
          <p:cNvSpPr txBox="1"/>
          <p:nvPr/>
        </p:nvSpPr>
        <p:spPr>
          <a:xfrm>
            <a:off x="5017334" y="8339427"/>
            <a:ext cx="1706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600" dirty="0">
                <a:effectLst/>
                <a:latin typeface=".Apple Color Emoji UI"/>
              </a:rPr>
              <a:t>🤬</a:t>
            </a:r>
          </a:p>
        </p:txBody>
      </p:sp>
      <p:pic>
        <p:nvPicPr>
          <p:cNvPr id="8" name="Picture 7" descr="A computer with a blank screen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5552E-6A0D-57B5-C99E-9CEB5387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745" y="1795994"/>
            <a:ext cx="8601708" cy="54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9720"/>
      </p:ext>
    </p:extLst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HAVING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Можно использовать с агрегатной функцией, которую не выводит </a:t>
            </a:r>
            <a:r>
              <a:rPr lang="ru-RU" sz="2275" dirty="0" err="1">
                <a:solidFill>
                  <a:schemeClr val="bg1"/>
                </a:solidFill>
                <a:latin typeface="Montserrat Light" pitchFamily="2" charset="77"/>
              </a:rPr>
              <a:t>результирущая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таблица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city,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(profit)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customer_profit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city,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 &gt; 1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54C2E-5CE1-B7C6-86A9-78AD61D8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745" y="1793119"/>
            <a:ext cx="8577592" cy="5393744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591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JOIN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INNER JOIN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– возвращает совпадающие строки. Без указания типа по умолчанию </a:t>
            </a: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INNER</a:t>
            </a:r>
            <a:endParaRPr lang="ru-RU" sz="2275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returned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sandbox.returns_test_pan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rtn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ord.order_id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rtn.order_id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Или </a:t>
            </a: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returned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sandbox.returns_test_pan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rtn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52EAA-54A9-56A0-BB72-FB4E19248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00" y="1743598"/>
            <a:ext cx="8761410" cy="5379097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8782E-1087-BD0F-C1DC-6FC08861B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342" y="4638048"/>
            <a:ext cx="3162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0844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LEFT</a:t>
            </a: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/</a:t>
            </a: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RIGHT JOIN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Берет одну таблицу, подключает вторую и при этом показывает не только точные совпадения, но еще и весь список строк, полученных из левой таблицы, для которых не нашлось пары в правой таблице</a:t>
            </a: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и наоборот (в случае </a:t>
            </a: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RIGHT</a:t>
            </a: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)</a:t>
            </a:r>
            <a:endParaRPr lang="ru-RU" sz="2275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___________________________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</a:t>
            </a: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returned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sandbox.returns_test_pan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rtn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7EACB-9048-48C7-F187-19C13770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592" y="1743598"/>
            <a:ext cx="8875815" cy="5459307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1C6A6-8FE7-3346-8F40-E0C61D753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3307" y="4803064"/>
            <a:ext cx="2616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538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FULL JOIN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Возвращает все строки из обеих таблиц</a:t>
            </a: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___________________________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</a:t>
            </a:r>
          </a:p>
          <a:p>
            <a:pPr marL="0" indent="0">
              <a:buNone/>
            </a:pP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returned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sandbox.returns_test_pan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rtn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952BB-5796-5D07-506D-FE83A9D9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75" y="1788247"/>
            <a:ext cx="8592762" cy="5406874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E76480-AF5A-163D-7399-9BFBC5365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259" y="4709695"/>
            <a:ext cx="2959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9483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CROSS JOIN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Все возможные значения комбинаций из первой и второй таблицы. При </a:t>
            </a:r>
            <a:r>
              <a:rPr lang="en-GB" sz="2275" b="1" dirty="0">
                <a:solidFill>
                  <a:schemeClr val="bg1"/>
                </a:solidFill>
                <a:latin typeface="Montserrat Light" pitchFamily="2" charset="77"/>
              </a:rPr>
              <a:t>CROSS JOIN </a:t>
            </a: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ключи указывать не нужно</a:t>
            </a: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___________________________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*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A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cross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B</a:t>
            </a: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8" name="Picture 7" descr="A computer with a blank screen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D1B46F-4B46-B976-A162-DCF47EF85342}"/>
              </a:ext>
            </a:extLst>
          </p:cNvPr>
          <p:cNvSpPr/>
          <p:nvPr/>
        </p:nvSpPr>
        <p:spPr>
          <a:xfrm>
            <a:off x="7988969" y="1860884"/>
            <a:ext cx="8534400" cy="5309937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1144-8B63-8531-4206-AF4FCE42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650" y="3090842"/>
            <a:ext cx="4927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7542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 err="1">
                <a:solidFill>
                  <a:schemeClr val="bg1"/>
                </a:solidFill>
                <a:latin typeface="Montserrat" pitchFamily="2" charset="77"/>
              </a:rPr>
              <a:t>db-fiddle.com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create table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…</a:t>
            </a:r>
          </a:p>
          <a:p>
            <a:pPr marL="0" indent="0">
              <a:buNone/>
            </a:pP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insert into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… </a:t>
            </a: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values</a:t>
            </a: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E5848-6C57-45D1-34A8-89EF90197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86" b="1279"/>
          <a:stretch/>
        </p:blipFill>
        <p:spPr>
          <a:xfrm>
            <a:off x="7956885" y="1743598"/>
            <a:ext cx="8662736" cy="5582512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00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ЗАДАНИЕ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C99D-9305-E8C5-37D1-7532F348576F}"/>
              </a:ext>
            </a:extLst>
          </p:cNvPr>
          <p:cNvSpPr txBox="1"/>
          <p:nvPr/>
        </p:nvSpPr>
        <p:spPr>
          <a:xfrm>
            <a:off x="13590739" y="7652600"/>
            <a:ext cx="358527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4000" dirty="0">
                <a:latin typeface=".Apple Color Emoji UI"/>
              </a:rPr>
              <a:t>🪄</a:t>
            </a:r>
          </a:p>
          <a:p>
            <a:endParaRPr lang="en-RU" sz="240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6D97CBF-521F-DB51-D640-6D6295B5B14C}"/>
              </a:ext>
            </a:extLst>
          </p:cNvPr>
          <p:cNvSpPr txBox="1">
            <a:spLocks/>
          </p:cNvSpPr>
          <p:nvPr/>
        </p:nvSpPr>
        <p:spPr>
          <a:xfrm>
            <a:off x="727702" y="5101623"/>
            <a:ext cx="10806572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Хочу вытащить все номера заказов и имена покупателей для тех заказов, которые не были возвращены </a:t>
            </a:r>
            <a:b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Подсказка: используй </a:t>
            </a:r>
            <a:r>
              <a:rPr lang="en-GB" sz="2275" i="1" dirty="0">
                <a:solidFill>
                  <a:schemeClr val="bg1"/>
                </a:solidFill>
                <a:latin typeface="Montserrat" pitchFamily="2" charset="77"/>
              </a:rPr>
              <a:t>left join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и немного магии</a:t>
            </a: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86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 p14:bounceEnd="50000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ОТВЕТ</a:t>
            </a:r>
          </a:p>
          <a:p>
            <a:pPr marL="0" indent="0">
              <a:buNone/>
            </a:pP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___________________________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</a:t>
            </a:r>
          </a:p>
          <a:p>
            <a:pPr marL="0" indent="0">
              <a:buNone/>
            </a:pPr>
            <a:endParaRPr lang="ru-RU" sz="1600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ord.order_id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      returned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orders_test_pan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left join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returns_test_pan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rtn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on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ord.order_id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=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rtn.order_id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returned is null</a:t>
            </a:r>
            <a:endParaRPr lang="en-RU" sz="16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C9E35-E2B9-059C-49C5-D97BCC3F9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61"/>
          <a:stretch/>
        </p:blipFill>
        <p:spPr>
          <a:xfrm>
            <a:off x="7876673" y="1743598"/>
            <a:ext cx="8646695" cy="5427223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3076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9D2D07-D854-1EE4-7388-A4D1224E0580}"/>
              </a:ext>
            </a:extLst>
          </p:cNvPr>
          <p:cNvCxnSpPr>
            <a:cxnSpLocks/>
          </p:cNvCxnSpPr>
          <p:nvPr/>
        </p:nvCxnSpPr>
        <p:spPr>
          <a:xfrm>
            <a:off x="9471124" y="-4141"/>
            <a:ext cx="0" cy="9752013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6A273-F7DF-BEA2-269F-2813A3B463E2}"/>
              </a:ext>
            </a:extLst>
          </p:cNvPr>
          <p:cNvSpPr/>
          <p:nvPr/>
        </p:nvSpPr>
        <p:spPr>
          <a:xfrm>
            <a:off x="8820090" y="-4142"/>
            <a:ext cx="1151429" cy="251861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D050211-DF05-D6A3-2F5C-836DCE4A3184}"/>
              </a:ext>
            </a:extLst>
          </p:cNvPr>
          <p:cNvSpPr txBox="1">
            <a:spLocks/>
          </p:cNvSpPr>
          <p:nvPr/>
        </p:nvSpPr>
        <p:spPr>
          <a:xfrm>
            <a:off x="8127582" y="234792"/>
            <a:ext cx="5360306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порядок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25F8AA-A2EB-865B-0853-F6B4ED439035}"/>
              </a:ext>
            </a:extLst>
          </p:cNvPr>
          <p:cNvCxnSpPr>
            <a:cxnSpLocks/>
          </p:cNvCxnSpPr>
          <p:nvPr/>
        </p:nvCxnSpPr>
        <p:spPr>
          <a:xfrm>
            <a:off x="6318768" y="-1645"/>
            <a:ext cx="0" cy="9752013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766D345-C056-4F08-B769-BE1A1BB82FB5}"/>
              </a:ext>
            </a:extLst>
          </p:cNvPr>
          <p:cNvSpPr/>
          <p:nvPr/>
        </p:nvSpPr>
        <p:spPr>
          <a:xfrm>
            <a:off x="5555819" y="-1"/>
            <a:ext cx="1151429" cy="2518611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7" name="Объект 1">
            <a:extLst>
              <a:ext uri="{FF2B5EF4-FFF2-40B4-BE49-F238E27FC236}">
                <a16:creationId xmlns:a16="http://schemas.microsoft.com/office/drawing/2014/main" id="{903E36E5-9AA8-2D00-68E3-C641ED366DFC}"/>
              </a:ext>
            </a:extLst>
          </p:cNvPr>
          <p:cNvSpPr txBox="1">
            <a:spLocks/>
          </p:cNvSpPr>
          <p:nvPr/>
        </p:nvSpPr>
        <p:spPr>
          <a:xfrm>
            <a:off x="489396" y="769824"/>
            <a:ext cx="13113847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ОПЕРАЦИЙ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D719C4-7DD0-8368-11C9-49B6345AA2A6}"/>
              </a:ext>
            </a:extLst>
          </p:cNvPr>
          <p:cNvGrpSpPr/>
          <p:nvPr/>
        </p:nvGrpSpPr>
        <p:grpSpPr>
          <a:xfrm>
            <a:off x="9059769" y="4212633"/>
            <a:ext cx="4893659" cy="852253"/>
            <a:chOff x="7244643" y="1479332"/>
            <a:chExt cx="3441414" cy="5993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68032C-965E-AFD0-D2CC-669CF0AA94D5}"/>
                </a:ext>
              </a:extLst>
            </p:cNvPr>
            <p:cNvSpPr/>
            <p:nvPr/>
          </p:nvSpPr>
          <p:spPr>
            <a:xfrm>
              <a:off x="7244643" y="1479332"/>
              <a:ext cx="562707" cy="562707"/>
            </a:xfrm>
            <a:prstGeom prst="ellipse">
              <a:avLst/>
            </a:prstGeom>
            <a:solidFill>
              <a:srgbClr val="FFCD00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BC53021B-8D31-2B50-451F-2F906439A629}"/>
                </a:ext>
              </a:extLst>
            </p:cNvPr>
            <p:cNvSpPr txBox="1">
              <a:spLocks/>
            </p:cNvSpPr>
            <p:nvPr/>
          </p:nvSpPr>
          <p:spPr>
            <a:xfrm>
              <a:off x="7964293" y="1515962"/>
              <a:ext cx="2721764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706" dirty="0">
                  <a:solidFill>
                    <a:schemeClr val="bg1"/>
                  </a:solidFill>
                  <a:latin typeface="Montserrat Light" pitchFamily="2" charset="77"/>
                </a:rPr>
                <a:t>HAVING (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фильтрация агрегированных данных)</a:t>
              </a:r>
            </a:p>
            <a:p>
              <a:pPr marL="0" indent="0">
                <a:buNone/>
              </a:pPr>
              <a:endParaRPr lang="ru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875756FD-20FC-4E33-8D3E-248B9DFC958E}"/>
              </a:ext>
            </a:extLst>
          </p:cNvPr>
          <p:cNvSpPr/>
          <p:nvPr/>
        </p:nvSpPr>
        <p:spPr>
          <a:xfrm>
            <a:off x="5907413" y="4215137"/>
            <a:ext cx="800164" cy="800164"/>
          </a:xfrm>
          <a:prstGeom prst="ellipse">
            <a:avLst/>
          </a:prstGeom>
          <a:solidFill>
            <a:srgbClr val="FFCD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C9BF13FF-95EF-AD35-E26C-DEABE4C04899}"/>
              </a:ext>
            </a:extLst>
          </p:cNvPr>
          <p:cNvSpPr txBox="1">
            <a:spLocks/>
          </p:cNvSpPr>
          <p:nvPr/>
        </p:nvSpPr>
        <p:spPr>
          <a:xfrm>
            <a:off x="2100217" y="4475811"/>
            <a:ext cx="3610379" cy="80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FROM (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выбор таблицы)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32EB7-979E-8FF6-3133-BD6D58145FBF}"/>
              </a:ext>
            </a:extLst>
          </p:cNvPr>
          <p:cNvGrpSpPr/>
          <p:nvPr/>
        </p:nvGrpSpPr>
        <p:grpSpPr>
          <a:xfrm>
            <a:off x="9059769" y="5564740"/>
            <a:ext cx="4893659" cy="908479"/>
            <a:chOff x="7244643" y="2610045"/>
            <a:chExt cx="3441414" cy="6388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E7FA3D-B6B5-D7BD-C484-7A198E5E30BD}"/>
                </a:ext>
              </a:extLst>
            </p:cNvPr>
            <p:cNvSpPr/>
            <p:nvPr/>
          </p:nvSpPr>
          <p:spPr>
            <a:xfrm>
              <a:off x="7244643" y="2610045"/>
              <a:ext cx="562707" cy="562707"/>
            </a:xfrm>
            <a:prstGeom prst="ellipse">
              <a:avLst/>
            </a:prstGeom>
            <a:solidFill>
              <a:srgbClr val="FFCD00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24862D1B-A356-23CC-361C-9F9CBB763C33}"/>
                </a:ext>
              </a:extLst>
            </p:cNvPr>
            <p:cNvSpPr txBox="1">
              <a:spLocks/>
            </p:cNvSpPr>
            <p:nvPr/>
          </p:nvSpPr>
          <p:spPr>
            <a:xfrm>
              <a:off x="7964293" y="2686216"/>
              <a:ext cx="2721764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706" dirty="0">
                  <a:solidFill>
                    <a:schemeClr val="bg1"/>
                  </a:solidFill>
                  <a:latin typeface="Montserrat Light" pitchFamily="2" charset="77"/>
                </a:rPr>
                <a:t>SELECT (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возврат результирующего </a:t>
              </a:r>
              <a:r>
                <a:rPr lang="ru-RU" sz="1706" dirty="0" err="1">
                  <a:solidFill>
                    <a:schemeClr val="bg1"/>
                  </a:solidFill>
                  <a:latin typeface="Montserrat Light" pitchFamily="2" charset="77"/>
                </a:rPr>
                <a:t>датасета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)</a:t>
              </a:r>
            </a:p>
            <a:p>
              <a:pPr marL="0" indent="0">
                <a:buNone/>
              </a:pPr>
              <a:endParaRPr lang="ru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515B217-3071-4924-D6F2-C206F829F2C1}"/>
              </a:ext>
            </a:extLst>
          </p:cNvPr>
          <p:cNvSpPr/>
          <p:nvPr/>
        </p:nvSpPr>
        <p:spPr>
          <a:xfrm>
            <a:off x="5907413" y="5567250"/>
            <a:ext cx="800164" cy="800164"/>
          </a:xfrm>
          <a:prstGeom prst="ellipse">
            <a:avLst/>
          </a:prstGeom>
          <a:solidFill>
            <a:srgbClr val="FFCD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A081BE66-E2EC-F403-72C0-BD741C115554}"/>
              </a:ext>
            </a:extLst>
          </p:cNvPr>
          <p:cNvSpPr txBox="1">
            <a:spLocks/>
          </p:cNvSpPr>
          <p:nvPr/>
        </p:nvSpPr>
        <p:spPr>
          <a:xfrm>
            <a:off x="1840273" y="5664930"/>
            <a:ext cx="3870323" cy="80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JOIN (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комбинация с подходящими по условию данными из других таблиц)</a:t>
            </a:r>
          </a:p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AE529-AA41-5FFC-73EC-C50A93859059}"/>
              </a:ext>
            </a:extLst>
          </p:cNvPr>
          <p:cNvGrpSpPr/>
          <p:nvPr/>
        </p:nvGrpSpPr>
        <p:grpSpPr>
          <a:xfrm>
            <a:off x="9059770" y="6858280"/>
            <a:ext cx="5427801" cy="908232"/>
            <a:chOff x="7244643" y="3740758"/>
            <a:chExt cx="3817044" cy="6387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80A8B8-D800-3CD6-4E02-F74B8EEC87C4}"/>
                </a:ext>
              </a:extLst>
            </p:cNvPr>
            <p:cNvSpPr/>
            <p:nvPr/>
          </p:nvSpPr>
          <p:spPr>
            <a:xfrm>
              <a:off x="7244643" y="3740758"/>
              <a:ext cx="562707" cy="562707"/>
            </a:xfrm>
            <a:prstGeom prst="ellipse">
              <a:avLst/>
            </a:prstGeom>
            <a:solidFill>
              <a:srgbClr val="FFCD00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412328AF-739A-DCEB-022F-CEFB5ABEF656}"/>
                </a:ext>
              </a:extLst>
            </p:cNvPr>
            <p:cNvSpPr txBox="1">
              <a:spLocks/>
            </p:cNvSpPr>
            <p:nvPr/>
          </p:nvSpPr>
          <p:spPr>
            <a:xfrm>
              <a:off x="7964292" y="3816753"/>
              <a:ext cx="3097395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706" dirty="0">
                  <a:solidFill>
                    <a:schemeClr val="bg1"/>
                  </a:solidFill>
                  <a:latin typeface="Montserrat Light" pitchFamily="2" charset="77"/>
                </a:rPr>
                <a:t>ORDER BY (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упорядочивание </a:t>
              </a:r>
              <a:r>
                <a:rPr lang="ru-RU" sz="1706" dirty="0" err="1">
                  <a:solidFill>
                    <a:schemeClr val="bg1"/>
                  </a:solidFill>
                  <a:latin typeface="Montserrat Light" pitchFamily="2" charset="77"/>
                </a:rPr>
                <a:t>датасета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)</a:t>
              </a:r>
            </a:p>
            <a:p>
              <a:pPr marL="0" indent="0">
                <a:buNone/>
              </a:pPr>
              <a:endParaRPr lang="ru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5A3E344A-F663-B913-F7B6-ADC90AEBB218}"/>
              </a:ext>
            </a:extLst>
          </p:cNvPr>
          <p:cNvSpPr/>
          <p:nvPr/>
        </p:nvSpPr>
        <p:spPr>
          <a:xfrm>
            <a:off x="5907413" y="6860774"/>
            <a:ext cx="800164" cy="800164"/>
          </a:xfrm>
          <a:prstGeom prst="ellipse">
            <a:avLst/>
          </a:prstGeom>
          <a:solidFill>
            <a:srgbClr val="FFCD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 dirty="0"/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CB0582EC-F688-E070-8EB5-F655D4460F37}"/>
              </a:ext>
            </a:extLst>
          </p:cNvPr>
          <p:cNvSpPr txBox="1">
            <a:spLocks/>
          </p:cNvSpPr>
          <p:nvPr/>
        </p:nvSpPr>
        <p:spPr>
          <a:xfrm>
            <a:off x="1306129" y="7174888"/>
            <a:ext cx="4404467" cy="80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WHERE (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фильтрация строк)</a:t>
            </a:r>
          </a:p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6CBF70-AA64-84F1-C665-57EFA20D5891}"/>
              </a:ext>
            </a:extLst>
          </p:cNvPr>
          <p:cNvSpPr/>
          <p:nvPr/>
        </p:nvSpPr>
        <p:spPr>
          <a:xfrm>
            <a:off x="5907413" y="8150346"/>
            <a:ext cx="800164" cy="800164"/>
          </a:xfrm>
          <a:prstGeom prst="ellipse">
            <a:avLst/>
          </a:prstGeom>
          <a:solidFill>
            <a:srgbClr val="FFCD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D39CAB0-0105-1364-01BF-9E410B37AD25}"/>
              </a:ext>
            </a:extLst>
          </p:cNvPr>
          <p:cNvSpPr txBox="1">
            <a:spLocks/>
          </p:cNvSpPr>
          <p:nvPr/>
        </p:nvSpPr>
        <p:spPr>
          <a:xfrm>
            <a:off x="1775295" y="8400292"/>
            <a:ext cx="3935301" cy="80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GROUP BY (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агрегирование данных)</a:t>
            </a:r>
          </a:p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DE436F-1F75-46BA-59E9-8CED080E5A99}"/>
              </a:ext>
            </a:extLst>
          </p:cNvPr>
          <p:cNvGrpSpPr/>
          <p:nvPr/>
        </p:nvGrpSpPr>
        <p:grpSpPr>
          <a:xfrm>
            <a:off x="9059770" y="8150327"/>
            <a:ext cx="5427801" cy="1068650"/>
            <a:chOff x="7244643" y="3740758"/>
            <a:chExt cx="3817044" cy="75151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26A071-766A-5544-8602-8EFDB983B89C}"/>
                </a:ext>
              </a:extLst>
            </p:cNvPr>
            <p:cNvSpPr/>
            <p:nvPr/>
          </p:nvSpPr>
          <p:spPr>
            <a:xfrm>
              <a:off x="7244643" y="3740758"/>
              <a:ext cx="562707" cy="562707"/>
            </a:xfrm>
            <a:prstGeom prst="ellipse">
              <a:avLst/>
            </a:prstGeom>
            <a:solidFill>
              <a:srgbClr val="FFCD00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F6E8C26A-46F2-25E4-9188-3C0BFC26A329}"/>
                </a:ext>
              </a:extLst>
            </p:cNvPr>
            <p:cNvSpPr txBox="1">
              <a:spLocks/>
            </p:cNvSpPr>
            <p:nvPr/>
          </p:nvSpPr>
          <p:spPr>
            <a:xfrm>
              <a:off x="7964292" y="3929568"/>
              <a:ext cx="3097395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706" dirty="0">
                  <a:solidFill>
                    <a:schemeClr val="bg1"/>
                  </a:solidFill>
                  <a:latin typeface="Montserrat Light" pitchFamily="2" charset="77"/>
                </a:rPr>
                <a:t>LIMIT (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лимитирование </a:t>
              </a:r>
              <a:r>
                <a:rPr lang="ru-RU" sz="1706" dirty="0" err="1">
                  <a:solidFill>
                    <a:schemeClr val="bg1"/>
                  </a:solidFill>
                  <a:latin typeface="Montserrat Light" pitchFamily="2" charset="77"/>
                </a:rPr>
                <a:t>датасета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)</a:t>
              </a:r>
            </a:p>
            <a:p>
              <a:pPr marL="0" indent="0">
                <a:buNone/>
              </a:pPr>
              <a:endParaRPr lang="ru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48246D48-868A-B921-11E6-45471239B1D0}"/>
              </a:ext>
            </a:extLst>
          </p:cNvPr>
          <p:cNvSpPr txBox="1">
            <a:spLocks/>
          </p:cNvSpPr>
          <p:nvPr/>
        </p:nvSpPr>
        <p:spPr>
          <a:xfrm>
            <a:off x="6142612" y="447581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1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410E24F-985F-D790-4351-18626C0BBF4F}"/>
              </a:ext>
            </a:extLst>
          </p:cNvPr>
          <p:cNvSpPr txBox="1">
            <a:spLocks/>
          </p:cNvSpPr>
          <p:nvPr/>
        </p:nvSpPr>
        <p:spPr>
          <a:xfrm>
            <a:off x="6136643" y="5797569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2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20AC56FD-9240-AF00-FE66-64ECC4FE83C4}"/>
              </a:ext>
            </a:extLst>
          </p:cNvPr>
          <p:cNvSpPr txBox="1">
            <a:spLocks/>
          </p:cNvSpPr>
          <p:nvPr/>
        </p:nvSpPr>
        <p:spPr>
          <a:xfrm>
            <a:off x="6142612" y="7114147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3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96A2E65-3DE3-2F19-55CF-A64A00683D06}"/>
              </a:ext>
            </a:extLst>
          </p:cNvPr>
          <p:cNvSpPr txBox="1">
            <a:spLocks/>
          </p:cNvSpPr>
          <p:nvPr/>
        </p:nvSpPr>
        <p:spPr>
          <a:xfrm>
            <a:off x="6131087" y="8377045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4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6A033370-99BA-8079-99A2-1090DCC69763}"/>
              </a:ext>
            </a:extLst>
          </p:cNvPr>
          <p:cNvSpPr txBox="1">
            <a:spLocks/>
          </p:cNvSpPr>
          <p:nvPr/>
        </p:nvSpPr>
        <p:spPr>
          <a:xfrm>
            <a:off x="9293647" y="4437079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5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993631CF-088B-8E91-4A6F-B8E7CD38103B}"/>
              </a:ext>
            </a:extLst>
          </p:cNvPr>
          <p:cNvSpPr txBox="1">
            <a:spLocks/>
          </p:cNvSpPr>
          <p:nvPr/>
        </p:nvSpPr>
        <p:spPr>
          <a:xfrm>
            <a:off x="9285078" y="581361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6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66D29847-F611-F924-9D79-8B9CD50C0482}"/>
              </a:ext>
            </a:extLst>
          </p:cNvPr>
          <p:cNvSpPr txBox="1">
            <a:spLocks/>
          </p:cNvSpPr>
          <p:nvPr/>
        </p:nvSpPr>
        <p:spPr>
          <a:xfrm>
            <a:off x="9293646" y="7114147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7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B3B4B1A-944C-D7E3-FC3B-45DD7BAE13E2}"/>
              </a:ext>
            </a:extLst>
          </p:cNvPr>
          <p:cNvSpPr txBox="1">
            <a:spLocks/>
          </p:cNvSpPr>
          <p:nvPr/>
        </p:nvSpPr>
        <p:spPr>
          <a:xfrm>
            <a:off x="9293646" y="8388106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Montserrat" pitchFamily="2" charset="77"/>
              </a:rPr>
              <a:t>8</a:t>
            </a: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000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64853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СПАСИБО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1E09F-AD44-BA0B-208B-71F5E0DBA739}"/>
              </a:ext>
            </a:extLst>
          </p:cNvPr>
          <p:cNvSpPr txBox="1"/>
          <p:nvPr/>
        </p:nvSpPr>
        <p:spPr>
          <a:xfrm rot="10800000">
            <a:off x="13607933" y="6648673"/>
            <a:ext cx="3140849" cy="337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1330" dirty="0"/>
              <a:t>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B8D7C-5050-A381-6D0B-55DE4F703C3D}"/>
              </a:ext>
            </a:extLst>
          </p:cNvPr>
          <p:cNvSpPr txBox="1"/>
          <p:nvPr/>
        </p:nvSpPr>
        <p:spPr>
          <a:xfrm>
            <a:off x="12540485" y="6804916"/>
            <a:ext cx="1717584" cy="206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2798" dirty="0">
                <a:latin typeface=".Apple Color Emoji UI"/>
              </a:rPr>
              <a:t>🪄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E8DDD-C351-733A-FA15-29FCE442F32D}"/>
              </a:ext>
            </a:extLst>
          </p:cNvPr>
          <p:cNvSpPr txBox="1">
            <a:spLocks/>
          </p:cNvSpPr>
          <p:nvPr/>
        </p:nvSpPr>
        <p:spPr>
          <a:xfrm>
            <a:off x="5150361" y="4992382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что не </a:t>
            </a:r>
            <a:r>
              <a:rPr lang="ru-RU" sz="6257" b="1" i="1" dirty="0" err="1">
                <a:solidFill>
                  <a:schemeClr val="bg1"/>
                </a:solidFill>
                <a:latin typeface="Montserrat Light" pitchFamily="2" charset="77"/>
              </a:rPr>
              <a:t>чернулись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6620382-8E2C-DB7D-1CE1-7CB620E8ADA8}"/>
              </a:ext>
            </a:extLst>
          </p:cNvPr>
          <p:cNvSpPr txBox="1">
            <a:spLocks/>
          </p:cNvSpPr>
          <p:nvPr/>
        </p:nvSpPr>
        <p:spPr>
          <a:xfrm>
            <a:off x="588306" y="8594380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по всем вопросам:</a:t>
            </a:r>
          </a:p>
          <a:p>
            <a:pPr marL="0" indent="0">
              <a:buNone/>
            </a:pPr>
            <a:r>
              <a:rPr lang="en-GB" sz="1991" dirty="0" err="1">
                <a:solidFill>
                  <a:schemeClr val="bg1"/>
                </a:solidFill>
                <a:latin typeface="Montserrat Light" pitchFamily="2" charset="77"/>
              </a:rPr>
              <a:t>tg</a:t>
            </a:r>
            <a:r>
              <a:rPr lang="en-GB" sz="1991" dirty="0">
                <a:solidFill>
                  <a:schemeClr val="bg1"/>
                </a:solidFill>
                <a:latin typeface="Montserrat Light" pitchFamily="2" charset="77"/>
              </a:rPr>
              <a:t>: @pank8</a:t>
            </a: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23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027 -0.12763 C 0.16931 -0.12763 0.22526 -0.07147 0.22526 -0.00261 C 0.22526 0.06641 0.16931 0.12241 0.10027 0.12241 C 0.03123 0.12241 -0.02472 0.06641 -0.02472 -0.00261 C -0.02472 -0.07147 0.03123 -0.12763 0.10027 -0.12763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ОПЕРАТОРЫ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2C210-E669-DB20-11E1-2914B0E97D79}"/>
              </a:ext>
            </a:extLst>
          </p:cNvPr>
          <p:cNvSpPr txBox="1">
            <a:spLocks/>
          </p:cNvSpPr>
          <p:nvPr/>
        </p:nvSpPr>
        <p:spPr>
          <a:xfrm>
            <a:off x="6387957" y="2917603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257" b="1" i="1" dirty="0">
                <a:solidFill>
                  <a:schemeClr val="bg1"/>
                </a:solidFill>
                <a:latin typeface="Montserrat Light" pitchFamily="2" charset="77"/>
              </a:rPr>
              <a:t>SQL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C99D-9305-E8C5-37D1-7532F348576F}"/>
              </a:ext>
            </a:extLst>
          </p:cNvPr>
          <p:cNvSpPr txBox="1"/>
          <p:nvPr/>
        </p:nvSpPr>
        <p:spPr>
          <a:xfrm>
            <a:off x="13590739" y="7652600"/>
            <a:ext cx="35852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4000" dirty="0"/>
              <a:t>🧐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6D97CBF-521F-DB51-D640-6D6295B5B14C}"/>
              </a:ext>
            </a:extLst>
          </p:cNvPr>
          <p:cNvSpPr txBox="1">
            <a:spLocks/>
          </p:cNvSpPr>
          <p:nvPr/>
        </p:nvSpPr>
        <p:spPr>
          <a:xfrm>
            <a:off x="727702" y="5101623"/>
            <a:ext cx="10806572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– это символы и слова, помогающие выполнить определенные операции, например, выбрать конкретные данные из большой базы.</a:t>
            </a: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384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6 -0.30734 -0.18734 -0.30001 C -0.13011 -0.28927 -0.1074 -0.21178 -0.05466 -0.28927 C -0.02151 -0.33517 0.01786 -0.45189 0.04652 -0.44864 C 0.11135 -0.44441 0.12499 -0.32459 0.12499 -0.21601 C 0.12655 -0.06023 0.04203 0.06968 -0.06071 0.08449 C -0.16482 0.09491 -0.25061 -0.07065 -0.2432 -0.18753 Z " pathEditMode="relative" rAng="0" ptsTypes="AAAAAAA" p14:bounceEnd="50000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6 -0.30734 -0.18734 -0.30001 C -0.13011 -0.28927 -0.1074 -0.21178 -0.05466 -0.28927 C -0.02151 -0.33517 0.01786 -0.45189 0.04652 -0.44864 C 0.11135 -0.44441 0.12499 -0.32459 0.12499 -0.21601 C 0.12655 -0.06023 0.04203 0.06968 -0.06071 0.08449 C -0.16482 0.09491 -0.25061 -0.07065 -0.2432 -0.18753 Z " pathEditMode="relative" rAng="0" ptsTypes="AAAAAAA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813766" y="1897653"/>
            <a:ext cx="656665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БАЗОВЫЕ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57399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SELECT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выбор данных</a:t>
            </a: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4131039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3391488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FROM</a:t>
            </a: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источник информации, откуда брать данные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6743279" y="4525295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6016787" y="5671389"/>
            <a:ext cx="3030016" cy="3201393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WHERE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при каком условии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9702951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9067721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GROUP BY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сформируй группу данных по заданному признаку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7782627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операторы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2663556" y="452529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1940403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ORDER BY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данных по нужному признаку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24A7A-67C5-DBA0-EC35-5399E87B71DF}"/>
              </a:ext>
            </a:extLst>
          </p:cNvPr>
          <p:cNvCxnSpPr>
            <a:cxnSpLocks/>
          </p:cNvCxnSpPr>
          <p:nvPr/>
        </p:nvCxnSpPr>
        <p:spPr>
          <a:xfrm>
            <a:off x="15325305" y="453591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4E5E49E-EA3E-436B-BB28-6D9BCE280FE1}"/>
              </a:ext>
            </a:extLst>
          </p:cNvPr>
          <p:cNvSpPr txBox="1">
            <a:spLocks/>
          </p:cNvSpPr>
          <p:nvPr/>
        </p:nvSpPr>
        <p:spPr>
          <a:xfrm>
            <a:off x="14584566" y="5671757"/>
            <a:ext cx="2339853" cy="3753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LIMIT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результатов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97285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SELECT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Указывает, какие из всех возможных столбцов попадут в </a:t>
            </a:r>
            <a:r>
              <a:rPr lang="ru-RU" sz="2275" dirty="0" err="1">
                <a:solidFill>
                  <a:schemeClr val="bg1"/>
                </a:solidFill>
                <a:latin typeface="Montserrat Light" pitchFamily="2" charset="77"/>
              </a:rPr>
              <a:t>результирущую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таблицы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ship_date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ship_mode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  <a:endParaRPr lang="en-GB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Или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*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FD1C3-2255-13C3-F5B6-B0B9EAB9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47" y="1743597"/>
            <a:ext cx="8662748" cy="5597907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70AB6-D9B6-2CE8-FD4F-3B8AE3DDAAC5}"/>
              </a:ext>
            </a:extLst>
          </p:cNvPr>
          <p:cNvSpPr txBox="1"/>
          <p:nvPr/>
        </p:nvSpPr>
        <p:spPr>
          <a:xfrm>
            <a:off x="4186988" y="7895182"/>
            <a:ext cx="1706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600" dirty="0">
                <a:effectLst/>
                <a:latin typeface=".Apple Color Emoji UI"/>
              </a:rPr>
              <a:t>🤬</a:t>
            </a:r>
          </a:p>
        </p:txBody>
      </p:sp>
    </p:spTree>
    <p:extLst>
      <p:ext uri="{BB962C8B-B14F-4D97-AF65-F5344CB8AC3E}">
        <p14:creationId xmlns:p14="http://schemas.microsoft.com/office/powerpoint/2010/main" val="125426311"/>
      </p:ext>
    </p:extLst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LIMIT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позволяет вывести указанное число строк из таблицы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*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Limit 10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EAC02-EEA3-A315-8E25-A1180EB5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45" y="1795995"/>
            <a:ext cx="8633792" cy="5426954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004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AS (alias)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en-GB" sz="2275" dirty="0">
                <a:solidFill>
                  <a:schemeClr val="bg1"/>
                </a:solidFill>
                <a:latin typeface="Montserrat Light" pitchFamily="2" charset="77"/>
              </a:rPr>
              <a:t>-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это имя, назначенное источнику данных в запросе при использовании выражения в качестве источника данных 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as order,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as date,        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     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as name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7934AD-AAAD-5FAF-105C-55D95A30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829" y="1860884"/>
            <a:ext cx="8584665" cy="5319752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8B238-7BF4-7278-6BE6-8240A682C701}"/>
              </a:ext>
            </a:extLst>
          </p:cNvPr>
          <p:cNvSpPr txBox="1"/>
          <p:nvPr/>
        </p:nvSpPr>
        <p:spPr>
          <a:xfrm>
            <a:off x="1262896" y="7326110"/>
            <a:ext cx="274947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0" dirty="0"/>
              <a:t>💃</a:t>
            </a:r>
          </a:p>
          <a:p>
            <a:endParaRPr lang="en-RU" sz="2000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B770541-01C0-C57B-A060-F3F45F90B762}"/>
              </a:ext>
            </a:extLst>
          </p:cNvPr>
          <p:cNvSpPr txBox="1">
            <a:spLocks/>
          </p:cNvSpPr>
          <p:nvPr/>
        </p:nvSpPr>
        <p:spPr>
          <a:xfrm>
            <a:off x="787379" y="6888413"/>
            <a:ext cx="3700503" cy="13797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i="1" dirty="0">
                <a:solidFill>
                  <a:schemeClr val="bg1"/>
                </a:solidFill>
                <a:latin typeface="Montserrat" pitchFamily="2" charset="77"/>
              </a:rPr>
              <a:t>Можно без </a:t>
            </a:r>
            <a:r>
              <a:rPr lang="en-GB" sz="1600" b="1" i="1" dirty="0">
                <a:solidFill>
                  <a:schemeClr val="bg1"/>
                </a:solidFill>
                <a:latin typeface="Montserrat" pitchFamily="2" charset="77"/>
              </a:rPr>
              <a:t>as</a:t>
            </a:r>
            <a:endParaRPr lang="ru-RU" sz="1600" b="1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1600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85390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DISTINCT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Достает уникальные значения поля или полей (уникальные строки)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select distinct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ship_mode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DB249-3A76-EE69-0BF9-E0F0F340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657" y="1802842"/>
            <a:ext cx="8650136" cy="5432147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C224E0-F494-0AAE-18F7-0E9621ECFB5B}"/>
              </a:ext>
            </a:extLst>
          </p:cNvPr>
          <p:cNvSpPr txBox="1"/>
          <p:nvPr/>
        </p:nvSpPr>
        <p:spPr>
          <a:xfrm>
            <a:off x="4186988" y="3900698"/>
            <a:ext cx="17066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600" dirty="0">
                <a:effectLst/>
                <a:latin typeface=".Apple Color Emoji UI"/>
              </a:rPr>
              <a:t>🤬</a:t>
            </a:r>
          </a:p>
        </p:txBody>
      </p:sp>
    </p:spTree>
    <p:extLst>
      <p:ext uri="{BB962C8B-B14F-4D97-AF65-F5344CB8AC3E}">
        <p14:creationId xmlns:p14="http://schemas.microsoft.com/office/powerpoint/2010/main" val="1297701867"/>
      </p:ext>
    </p:extLst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2" presetClass="emp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7721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WHERE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Фильтруем строки, которые нам интересны или убираем ненужные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___________________________________________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ship_date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ship_mode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customer_name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ship_mode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= 'Standard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Class'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07C8-49B6-5FB7-2A8F-3A130D79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829" y="1793119"/>
            <a:ext cx="8630750" cy="5427171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0843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Мэдисон">
  <a:themeElements>
    <a:clrScheme name="Мэдисон">
      <a:dk1>
        <a:srgbClr val="000000"/>
      </a:dk1>
      <a:lt1>
        <a:srgbClr val="005BFF"/>
      </a:lt1>
      <a:dk2>
        <a:srgbClr val="A7A7A7"/>
      </a:dk2>
      <a:lt2>
        <a:srgbClr val="535353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FF"/>
      </a:hlink>
      <a:folHlink>
        <a:srgbClr val="FF00FF"/>
      </a:folHlink>
    </a:clrScheme>
    <a:fontScheme name="Мэдисон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21271</TotalTime>
  <Words>1027</Words>
  <Application>Microsoft Macintosh PowerPoint</Application>
  <PresentationFormat>Custom</PresentationFormat>
  <Paragraphs>284</Paragraphs>
  <Slides>23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.Apple Color Emoji UI</vt:lpstr>
      <vt:lpstr>.AppleSystemUIFont</vt:lpstr>
      <vt:lpstr>Arial</vt:lpstr>
      <vt:lpstr>Calibri</vt:lpstr>
      <vt:lpstr>Helvetica</vt:lpstr>
      <vt:lpstr>Menlo</vt:lpstr>
      <vt:lpstr>Montserrat</vt:lpstr>
      <vt:lpstr>Montserrat ExtraBold</vt:lpstr>
      <vt:lpstr>Montserrat Light</vt:lpstr>
      <vt:lpstr>Montserrat Medium</vt:lpstr>
      <vt:lpstr>Мэдисон</vt:lpstr>
      <vt:lpstr>Мэдисон</vt:lpstr>
      <vt:lpstr>Слайд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Ekaterina Pan</cp:lastModifiedBy>
  <cp:revision>499</cp:revision>
  <dcterms:created xsi:type="dcterms:W3CDTF">2018-08-29T11:25:32Z</dcterms:created>
  <dcterms:modified xsi:type="dcterms:W3CDTF">2023-03-01T21:14:54Z</dcterms:modified>
</cp:coreProperties>
</file>